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67" r:id="rId2"/>
  </p:sldMasterIdLst>
  <p:notesMasterIdLst>
    <p:notesMasterId r:id="rId20"/>
  </p:notesMasterIdLst>
  <p:sldIdLst>
    <p:sldId id="261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3" r:id="rId12"/>
    <p:sldId id="284" r:id="rId13"/>
    <p:sldId id="281" r:id="rId14"/>
    <p:sldId id="282" r:id="rId15"/>
    <p:sldId id="290" r:id="rId16"/>
    <p:sldId id="289" r:id="rId17"/>
    <p:sldId id="288" r:id="rId18"/>
    <p:sldId id="271" r:id="rId19"/>
  </p:sldIdLst>
  <p:sldSz cx="9144000" cy="5143500" type="screen16x9"/>
  <p:notesSz cx="9236075" cy="6950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80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80"/>
  </p:normalViewPr>
  <p:slideViewPr>
    <p:cSldViewPr snapToGrid="0" snapToObjects="1">
      <p:cViewPr varScale="1">
        <p:scale>
          <a:sx n="109" d="100"/>
          <a:sy n="109" d="100"/>
        </p:scale>
        <p:origin x="504" y="82"/>
      </p:cViewPr>
      <p:guideLst>
        <p:guide orient="horz" pos="580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088" cy="347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2400" y="0"/>
            <a:ext cx="4002088" cy="347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D328F-5BA2-4CA0-BF83-575A5B719650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2063" y="868363"/>
            <a:ext cx="4171950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25" y="3344863"/>
            <a:ext cx="7388225" cy="27368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2413"/>
            <a:ext cx="4002088" cy="347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2400" y="6602413"/>
            <a:ext cx="4002088" cy="347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A300B-F5DF-4356-8B1F-DF255B377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8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64ead9b14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64ead9b14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168400"/>
            <a:ext cx="5096935" cy="1676400"/>
          </a:xfrm>
        </p:spPr>
        <p:txBody>
          <a:bodyPr anchor="b" anchorCtr="0">
            <a:noAutofit/>
          </a:bodyPr>
          <a:lstStyle>
            <a:lvl1pPr algn="l">
              <a:lnSpc>
                <a:spcPts val="2700"/>
              </a:lnSpc>
              <a:defRPr b="1" cap="all" spc="1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3206753"/>
            <a:ext cx="5096935" cy="901700"/>
          </a:xfrm>
        </p:spPr>
        <p:txBody>
          <a:bodyPr>
            <a:noAutofit/>
          </a:bodyPr>
          <a:lstStyle>
            <a:lvl1pPr marL="0" indent="0" algn="l">
              <a:lnSpc>
                <a:spcPts val="1575"/>
              </a:lnSpc>
              <a:buNone/>
              <a:defRPr sz="1350" cap="all" spc="2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6" y="1168400"/>
            <a:ext cx="5096935" cy="1676400"/>
          </a:xfrm>
        </p:spPr>
        <p:txBody>
          <a:bodyPr anchor="b" anchorCtr="0">
            <a:noAutofit/>
          </a:bodyPr>
          <a:lstStyle>
            <a:lvl1pPr algn="l">
              <a:lnSpc>
                <a:spcPts val="2700"/>
              </a:lnSpc>
              <a:defRPr b="1" cap="all" spc="1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3206753"/>
            <a:ext cx="5096935" cy="901700"/>
          </a:xfrm>
        </p:spPr>
        <p:txBody>
          <a:bodyPr>
            <a:noAutofit/>
          </a:bodyPr>
          <a:lstStyle>
            <a:lvl1pPr marL="0" indent="0" algn="l">
              <a:lnSpc>
                <a:spcPts val="1575"/>
              </a:lnSpc>
              <a:buNone/>
              <a:defRPr sz="1350" cap="all" spc="2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1117600"/>
            <a:ext cx="8830733" cy="3505200"/>
          </a:xfr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FontTx/>
              <a:buNone/>
              <a:defRPr sz="1350"/>
            </a:lvl1pPr>
            <a:lvl2pPr marL="262322" indent="-160737">
              <a:spcAft>
                <a:spcPts val="338"/>
              </a:spcAft>
              <a:buFont typeface="Lucida Grande"/>
              <a:buChar char="•"/>
              <a:defRPr sz="1181"/>
            </a:lvl2pPr>
            <a:lvl3pPr>
              <a:spcAft>
                <a:spcPts val="338"/>
              </a:spcAft>
              <a:defRPr sz="1181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0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2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1060450"/>
            <a:ext cx="8873067" cy="3562350"/>
          </a:xfr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FontTx/>
              <a:buNone/>
              <a:defRPr sz="1350"/>
            </a:lvl1pPr>
            <a:lvl2pPr marL="262322" indent="-160737">
              <a:spcAft>
                <a:spcPts val="338"/>
              </a:spcAft>
              <a:buFont typeface="Lucida Grande"/>
              <a:buChar char="•"/>
              <a:defRPr sz="1181"/>
            </a:lvl2pPr>
            <a:lvl3pPr>
              <a:spcAft>
                <a:spcPts val="338"/>
              </a:spcAft>
              <a:defRPr sz="1181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200152"/>
            <a:ext cx="4191000" cy="3466259"/>
          </a:xfrm>
        </p:spPr>
        <p:txBody>
          <a:bodyPr lIns="274320" rIns="274320"/>
          <a:lstStyle>
            <a:lvl1pPr>
              <a:spcAft>
                <a:spcPts val="338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338"/>
              </a:spcAft>
              <a:defRPr sz="1013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8" y="1200152"/>
            <a:ext cx="4351865" cy="3466259"/>
          </a:xfrm>
        </p:spPr>
        <p:txBody>
          <a:bodyPr lIns="274320" rIns="274320"/>
          <a:lstStyle>
            <a:lvl1pPr>
              <a:spcAft>
                <a:spcPts val="338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338"/>
              </a:spcAft>
              <a:defRPr sz="1013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2" y="1028701"/>
            <a:ext cx="4216401" cy="1689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8" y="1028701"/>
            <a:ext cx="4207934" cy="16897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2" y="2838456"/>
            <a:ext cx="4216401" cy="18448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8" y="2838450"/>
            <a:ext cx="4207934" cy="18448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8" y="996950"/>
            <a:ext cx="2751666" cy="1050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9" y="996950"/>
            <a:ext cx="2805693" cy="1050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9" y="996950"/>
            <a:ext cx="2870200" cy="1050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8" y="2209802"/>
            <a:ext cx="2751666" cy="11358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9" y="2209802"/>
            <a:ext cx="2805693" cy="11358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9" y="2209802"/>
            <a:ext cx="2870200" cy="11358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8" y="3508379"/>
            <a:ext cx="2751666" cy="1130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7" y="3508379"/>
            <a:ext cx="2805692" cy="1130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9" y="3508379"/>
            <a:ext cx="2870200" cy="1130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l" defTabSz="257178" rtl="0" eaLnBrk="1" latinLnBrk="0" hangingPunct="1">
        <a:spcBef>
          <a:spcPct val="0"/>
        </a:spcBef>
        <a:buNone/>
        <a:defRPr sz="20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3" indent="-192883" algn="l" defTabSz="257178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4" indent="-160737" algn="l" defTabSz="257178" rtl="0" eaLnBrk="1" latinLnBrk="0" hangingPunct="1">
        <a:spcBef>
          <a:spcPct val="20000"/>
        </a:spcBef>
        <a:buFont typeface="Arial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45" indent="-128589" algn="l" defTabSz="257178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22" indent="-128589" algn="l" defTabSz="257178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300" indent="-128589" algn="l" defTabSz="257178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77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55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32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010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8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5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33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0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88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65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43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21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743514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" y="1022350"/>
            <a:ext cx="8924509" cy="3625850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257178" rtl="0" eaLnBrk="1" latinLnBrk="0" hangingPunct="1">
        <a:spcBef>
          <a:spcPct val="0"/>
        </a:spcBef>
        <a:buNone/>
        <a:defRPr sz="1350" kern="1200" cap="all" spc="113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257178" rtl="0" eaLnBrk="1" latinLnBrk="0" hangingPunct="1">
        <a:spcBef>
          <a:spcPct val="20000"/>
        </a:spcBef>
        <a:buFont typeface="Arial"/>
        <a:buNone/>
        <a:defRPr sz="1800" kern="1200">
          <a:solidFill>
            <a:srgbClr val="262626"/>
          </a:solidFill>
          <a:latin typeface="+mn-lt"/>
          <a:ea typeface="+mn-ea"/>
          <a:cs typeface="+mn-cs"/>
        </a:defRPr>
      </a:lvl1pPr>
      <a:lvl2pPr marL="262322" indent="-160737" algn="l" defTabSz="257178" rtl="0" eaLnBrk="1" latinLnBrk="0" hangingPunct="1">
        <a:spcBef>
          <a:spcPct val="20000"/>
        </a:spcBef>
        <a:buFont typeface="Arial"/>
        <a:buChar char="•"/>
        <a:defRPr sz="1575" kern="1200">
          <a:solidFill>
            <a:srgbClr val="262626"/>
          </a:solidFill>
          <a:latin typeface="+mn-lt"/>
          <a:ea typeface="+mn-ea"/>
          <a:cs typeface="+mn-cs"/>
        </a:defRPr>
      </a:lvl2pPr>
      <a:lvl3pPr marL="642945" indent="-128589" algn="l" defTabSz="257178" rtl="0" eaLnBrk="1" latinLnBrk="0" hangingPunct="1">
        <a:spcBef>
          <a:spcPct val="20000"/>
        </a:spcBef>
        <a:buFont typeface="Arial"/>
        <a:buChar char="•"/>
        <a:defRPr sz="1350" kern="1200">
          <a:solidFill>
            <a:srgbClr val="262626"/>
          </a:solidFill>
          <a:latin typeface="+mn-lt"/>
          <a:ea typeface="+mn-ea"/>
          <a:cs typeface="+mn-cs"/>
        </a:defRPr>
      </a:lvl3pPr>
      <a:lvl4pPr marL="900122" indent="-128589" algn="l" defTabSz="257178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157300" indent="-128589" algn="l" defTabSz="257178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414477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55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32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010" indent="-128589" algn="l" defTabSz="25717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8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5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33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0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88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65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43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21" algn="l" defTabSz="25717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AB3D09-8A5F-74DC-A9AF-F7552FB1A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002" y="2155379"/>
            <a:ext cx="4523533" cy="706787"/>
          </a:xfrm>
        </p:spPr>
        <p:txBody>
          <a:bodyPr anchor="ctr"/>
          <a:lstStyle/>
          <a:p>
            <a:pPr algn="ctr"/>
            <a:r>
              <a:rPr lang="en-US" i="1" cap="none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foods and housing prices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8654F9A-7788-D93D-A0A5-ADA9D6643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6203" y="3114093"/>
            <a:ext cx="3925855" cy="1056692"/>
          </a:xfrm>
        </p:spPr>
        <p:txBody>
          <a:bodyPr/>
          <a:lstStyle/>
          <a:p>
            <a:r>
              <a:rPr lang="en-US" b="1" dirty="0"/>
              <a:t>Robert Patterson</a:t>
            </a:r>
          </a:p>
          <a:p>
            <a:r>
              <a:rPr lang="en-US" b="1" dirty="0"/>
              <a:t>Ross Nicholson</a:t>
            </a:r>
          </a:p>
          <a:p>
            <a:r>
              <a:rPr lang="en-US" b="1" dirty="0"/>
              <a:t>Shreyashi Mukhopadhyay</a:t>
            </a:r>
          </a:p>
          <a:p>
            <a:r>
              <a:rPr lang="en-US" b="1" dirty="0"/>
              <a:t>Tinu NGO</a:t>
            </a:r>
          </a:p>
        </p:txBody>
      </p:sp>
      <p:pic>
        <p:nvPicPr>
          <p:cNvPr id="9" name="Picture 2" descr="Whole Foods Market Logo PNG Image | Transparent PNG Free Download on SeekPNG">
            <a:extLst>
              <a:ext uri="{FF2B5EF4-FFF2-40B4-BE49-F238E27FC236}">
                <a16:creationId xmlns:a16="http://schemas.microsoft.com/office/drawing/2014/main" id="{E4CF549B-5A58-958A-659C-99B2F9CED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58" y="841187"/>
            <a:ext cx="1826467" cy="13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A8B73D63-F37E-1724-D32B-B258BAF734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47396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24;p68">
            <a:extLst>
              <a:ext uri="{FF2B5EF4-FFF2-40B4-BE49-F238E27FC236}">
                <a16:creationId xmlns:a16="http://schemas.microsoft.com/office/drawing/2014/main" id="{6E928A6F-0D1D-B62E-E8B1-8D5AFDE821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17" y="1187940"/>
            <a:ext cx="7183902" cy="32082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23;p68">
            <a:extLst>
              <a:ext uri="{FF2B5EF4-FFF2-40B4-BE49-F238E27FC236}">
                <a16:creationId xmlns:a16="http://schemas.microsoft.com/office/drawing/2014/main" id="{239F464A-C140-7922-CDB8-1E7C1C8E757D}"/>
              </a:ext>
            </a:extLst>
          </p:cNvPr>
          <p:cNvSpPr txBox="1"/>
          <p:nvPr/>
        </p:nvSpPr>
        <p:spPr>
          <a:xfrm>
            <a:off x="68075" y="105900"/>
            <a:ext cx="6558994" cy="10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Heatmap of Median Home Sale Price</a:t>
            </a:r>
            <a:endParaRPr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74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30;p69">
            <a:extLst>
              <a:ext uri="{FF2B5EF4-FFF2-40B4-BE49-F238E27FC236}">
                <a16:creationId xmlns:a16="http://schemas.microsoft.com/office/drawing/2014/main" id="{781D4C13-DE33-C654-A184-701CA5BCE7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8" y="1117602"/>
            <a:ext cx="7838719" cy="35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29;p69">
            <a:extLst>
              <a:ext uri="{FF2B5EF4-FFF2-40B4-BE49-F238E27FC236}">
                <a16:creationId xmlns:a16="http://schemas.microsoft.com/office/drawing/2014/main" id="{879156A7-5AA1-1110-A3FD-3DBF2A64C3A4}"/>
              </a:ext>
            </a:extLst>
          </p:cNvPr>
          <p:cNvSpPr txBox="1"/>
          <p:nvPr/>
        </p:nvSpPr>
        <p:spPr>
          <a:xfrm>
            <a:off x="0" y="77372"/>
            <a:ext cx="6513342" cy="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Median Rental Price by US City</a:t>
            </a:r>
            <a:endParaRPr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0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36;p70">
            <a:extLst>
              <a:ext uri="{FF2B5EF4-FFF2-40B4-BE49-F238E27FC236}">
                <a16:creationId xmlns:a16="http://schemas.microsoft.com/office/drawing/2014/main" id="{1DD1FF5D-39AE-2711-3508-FBEDC15696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48" y="1117602"/>
            <a:ext cx="6749123" cy="32892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35;p70">
            <a:extLst>
              <a:ext uri="{FF2B5EF4-FFF2-40B4-BE49-F238E27FC236}">
                <a16:creationId xmlns:a16="http://schemas.microsoft.com/office/drawing/2014/main" id="{64551F7E-B910-9738-6DEC-343AC2B540FA}"/>
              </a:ext>
            </a:extLst>
          </p:cNvPr>
          <p:cNvSpPr txBox="1"/>
          <p:nvPr/>
        </p:nvSpPr>
        <p:spPr>
          <a:xfrm>
            <a:off x="0" y="98325"/>
            <a:ext cx="6562578" cy="63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Heatmap of Median Rental Price</a:t>
            </a:r>
            <a:endParaRPr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7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43;p71">
            <a:extLst>
              <a:ext uri="{FF2B5EF4-FFF2-40B4-BE49-F238E27FC236}">
                <a16:creationId xmlns:a16="http://schemas.microsoft.com/office/drawing/2014/main" id="{248E92E9-EBC6-D949-8B4D-EF6A894894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5" y="972716"/>
            <a:ext cx="5575383" cy="35992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41;p71">
            <a:extLst>
              <a:ext uri="{FF2B5EF4-FFF2-40B4-BE49-F238E27FC236}">
                <a16:creationId xmlns:a16="http://schemas.microsoft.com/office/drawing/2014/main" id="{B8D272B7-A4A1-6587-E5DE-9DAE92F5E4D4}"/>
              </a:ext>
            </a:extLst>
          </p:cNvPr>
          <p:cNvSpPr txBox="1">
            <a:spLocks/>
          </p:cNvSpPr>
          <p:nvPr/>
        </p:nvSpPr>
        <p:spPr>
          <a:xfrm>
            <a:off x="4803" y="-1251"/>
            <a:ext cx="6169445" cy="5569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8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/>
              <a:t>There is some relationship against Home Price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390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52;p72">
            <a:extLst>
              <a:ext uri="{FF2B5EF4-FFF2-40B4-BE49-F238E27FC236}">
                <a16:creationId xmlns:a16="http://schemas.microsoft.com/office/drawing/2014/main" id="{F589124C-0ED1-8FA1-CE03-5F01F508EA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0" y="972716"/>
            <a:ext cx="5834676" cy="35499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50;p72">
            <a:extLst>
              <a:ext uri="{FF2B5EF4-FFF2-40B4-BE49-F238E27FC236}">
                <a16:creationId xmlns:a16="http://schemas.microsoft.com/office/drawing/2014/main" id="{28EDEAF9-C8DB-B09A-9254-2CC5C1B60101}"/>
              </a:ext>
            </a:extLst>
          </p:cNvPr>
          <p:cNvSpPr txBox="1">
            <a:spLocks/>
          </p:cNvSpPr>
          <p:nvPr/>
        </p:nvSpPr>
        <p:spPr>
          <a:xfrm>
            <a:off x="0" y="888"/>
            <a:ext cx="6230520" cy="6315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8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/>
              <a:t>The relationship with rent is slightly steeper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08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58;p73">
            <a:extLst>
              <a:ext uri="{FF2B5EF4-FFF2-40B4-BE49-F238E27FC236}">
                <a16:creationId xmlns:a16="http://schemas.microsoft.com/office/drawing/2014/main" id="{2B8A3041-A644-8984-6DEB-6D8A8ADF83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14223" cy="64175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8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/>
              <a:t>Sale vs. Rent is not an exact correlation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9" name="Google Shape;1161;p73">
            <a:extLst>
              <a:ext uri="{FF2B5EF4-FFF2-40B4-BE49-F238E27FC236}">
                <a16:creationId xmlns:a16="http://schemas.microsoft.com/office/drawing/2014/main" id="{2205235D-C000-D892-5DE8-B6CEAE3A0C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9" y="835225"/>
            <a:ext cx="5498722" cy="34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60;p73">
            <a:extLst>
              <a:ext uri="{FF2B5EF4-FFF2-40B4-BE49-F238E27FC236}">
                <a16:creationId xmlns:a16="http://schemas.microsoft.com/office/drawing/2014/main" id="{13C2F532-61D8-2565-C6B3-24BBAF2E43C2}"/>
              </a:ext>
            </a:extLst>
          </p:cNvPr>
          <p:cNvSpPr txBox="1"/>
          <p:nvPr/>
        </p:nvSpPr>
        <p:spPr>
          <a:xfrm>
            <a:off x="6835486" y="3622905"/>
            <a:ext cx="144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R2 = 0.8617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7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7;p74">
            <a:extLst>
              <a:ext uri="{FF2B5EF4-FFF2-40B4-BE49-F238E27FC236}">
                <a16:creationId xmlns:a16="http://schemas.microsoft.com/office/drawing/2014/main" id="{606307BF-FF09-E320-E0EB-0B7BD00D3422}"/>
              </a:ext>
            </a:extLst>
          </p:cNvPr>
          <p:cNvSpPr txBox="1">
            <a:spLocks/>
          </p:cNvSpPr>
          <p:nvPr/>
        </p:nvSpPr>
        <p:spPr>
          <a:xfrm>
            <a:off x="192122" y="1089465"/>
            <a:ext cx="7749088" cy="34512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257178" rtl="0" eaLnBrk="1" latinLnBrk="0" hangingPunct="1">
              <a:spcBef>
                <a:spcPct val="20000"/>
              </a:spcBef>
              <a:spcAft>
                <a:spcPts val="338"/>
              </a:spcAft>
              <a:buFontTx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2322" indent="-160737" algn="l" defTabSz="257178" rtl="0" eaLnBrk="1" latinLnBrk="0" hangingPunct="1">
              <a:spcBef>
                <a:spcPct val="20000"/>
              </a:spcBef>
              <a:spcAft>
                <a:spcPts val="338"/>
              </a:spcAft>
              <a:buFont typeface="Lucida Grande"/>
              <a:buChar char="•"/>
              <a:defRPr sz="1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45" indent="-128589" algn="l" defTabSz="257178" rtl="0" eaLnBrk="1" latinLnBrk="0" hangingPunct="1">
              <a:spcBef>
                <a:spcPct val="20000"/>
              </a:spcBef>
              <a:spcAft>
                <a:spcPts val="338"/>
              </a:spcAft>
              <a:buFont typeface="Arial"/>
              <a:buChar char="•"/>
              <a:defRPr sz="1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22" indent="-128589" algn="l" defTabSz="257178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300" indent="-128589" algn="l" defTabSz="257178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77" indent="-128589" algn="l" defTabSz="25717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55" indent="-128589" algn="l" defTabSz="25717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32" indent="-128589" algn="l" defTabSz="25717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010" indent="-128589" algn="l" defTabSz="25717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dirty="0"/>
              <a:t>Higher housing prices were found around major metropolitan areas.</a:t>
            </a:r>
          </a:p>
          <a:p>
            <a:pPr marL="45720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dirty="0"/>
              <a:t>Potential correlation with housing prices and number of WFs, though the relationship is weak.</a:t>
            </a:r>
          </a:p>
          <a:p>
            <a:pPr marL="45720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dirty="0"/>
              <a:t>Rental prices appear to relate more positively with # of Whole Foods. </a:t>
            </a:r>
          </a:p>
          <a:p>
            <a:pPr marL="45720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dirty="0"/>
              <a:t>While there is evidence of correlation from these graphs, the original sampling of cities by population size may not be the best sampling criteria. For instance, Savannah, GA has a Whole Foods but is a lower population city, therefore not included in our study.</a:t>
            </a:r>
          </a:p>
          <a:p>
            <a:pPr marL="45720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dirty="0"/>
              <a:t>Next deep-dive is to look at this analysis at the neighborhood-level.</a:t>
            </a:r>
          </a:p>
        </p:txBody>
      </p:sp>
      <p:sp>
        <p:nvSpPr>
          <p:cNvPr id="5" name="Google Shape;1166;p74">
            <a:extLst>
              <a:ext uri="{FF2B5EF4-FFF2-40B4-BE49-F238E27FC236}">
                <a16:creationId xmlns:a16="http://schemas.microsoft.com/office/drawing/2014/main" id="{1A70CDBF-B699-5F88-10E4-8FA782A07136}"/>
              </a:ext>
            </a:extLst>
          </p:cNvPr>
          <p:cNvSpPr txBox="1">
            <a:spLocks/>
          </p:cNvSpPr>
          <p:nvPr/>
        </p:nvSpPr>
        <p:spPr>
          <a:xfrm>
            <a:off x="339836" y="89525"/>
            <a:ext cx="1910995" cy="6912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8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118241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4"/>
          <p:cNvSpPr txBox="1">
            <a:spLocks noGrp="1"/>
          </p:cNvSpPr>
          <p:nvPr>
            <p:ph type="ctrTitle"/>
          </p:nvPr>
        </p:nvSpPr>
        <p:spPr>
          <a:xfrm>
            <a:off x="3725336" y="1168400"/>
            <a:ext cx="5096935" cy="1676400"/>
          </a:xfr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Thank you!</a:t>
            </a:r>
            <a:endParaRPr lang="en-US" sz="2800" dirty="0"/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1549BB92-55C6-F1CF-A92A-E3CF1D8B29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072;p60">
            <a:extLst>
              <a:ext uri="{FF2B5EF4-FFF2-40B4-BE49-F238E27FC236}">
                <a16:creationId xmlns:a16="http://schemas.microsoft.com/office/drawing/2014/main" id="{B2663E79-2DC5-18E4-9963-A96A7D5E62C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171" y="3358343"/>
            <a:ext cx="2078831" cy="123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71;p60">
            <a:extLst>
              <a:ext uri="{FF2B5EF4-FFF2-40B4-BE49-F238E27FC236}">
                <a16:creationId xmlns:a16="http://schemas.microsoft.com/office/drawing/2014/main" id="{C6EF327A-EC89-45FE-EDA0-D836365B3D9F}"/>
              </a:ext>
            </a:extLst>
          </p:cNvPr>
          <p:cNvSpPr txBox="1">
            <a:spLocks/>
          </p:cNvSpPr>
          <p:nvPr/>
        </p:nvSpPr>
        <p:spPr>
          <a:xfrm>
            <a:off x="842599" y="1338895"/>
            <a:ext cx="6116845" cy="2015822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758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Lucida Grande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Explore the relationship between the number of Whole Foods and housing prices in cities across the US.</a:t>
            </a:r>
          </a:p>
        </p:txBody>
      </p:sp>
      <p:sp>
        <p:nvSpPr>
          <p:cNvPr id="11" name="Google Shape;1070;p60">
            <a:extLst>
              <a:ext uri="{FF2B5EF4-FFF2-40B4-BE49-F238E27FC236}">
                <a16:creationId xmlns:a16="http://schemas.microsoft.com/office/drawing/2014/main" id="{6D2F01DE-065A-0F23-4AA4-FE76E66AE1CC}"/>
              </a:ext>
            </a:extLst>
          </p:cNvPr>
          <p:cNvSpPr txBox="1">
            <a:spLocks/>
          </p:cNvSpPr>
          <p:nvPr/>
        </p:nvSpPr>
        <p:spPr>
          <a:xfrm>
            <a:off x="9837" y="167"/>
            <a:ext cx="6390450" cy="6372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/>
              <a:t>Objective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107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77;p61">
            <a:extLst>
              <a:ext uri="{FF2B5EF4-FFF2-40B4-BE49-F238E27FC236}">
                <a16:creationId xmlns:a16="http://schemas.microsoft.com/office/drawing/2014/main" id="{B938042E-DB11-8B18-9EBC-D67F92095CC1}"/>
              </a:ext>
            </a:extLst>
          </p:cNvPr>
          <p:cNvSpPr txBox="1">
            <a:spLocks/>
          </p:cNvSpPr>
          <p:nvPr/>
        </p:nvSpPr>
        <p:spPr>
          <a:xfrm>
            <a:off x="-4155" y="164"/>
            <a:ext cx="6390450" cy="6372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/>
              <a:t>Methodology</a:t>
            </a:r>
            <a:endParaRPr lang="en-US" sz="3600" dirty="0"/>
          </a:p>
        </p:txBody>
      </p:sp>
      <p:sp>
        <p:nvSpPr>
          <p:cNvPr id="7" name="Google Shape;1078;p61">
            <a:extLst>
              <a:ext uri="{FF2B5EF4-FFF2-40B4-BE49-F238E27FC236}">
                <a16:creationId xmlns:a16="http://schemas.microsoft.com/office/drawing/2014/main" id="{EDF30F32-74D8-621F-6301-ED830F74A838}"/>
              </a:ext>
            </a:extLst>
          </p:cNvPr>
          <p:cNvSpPr txBox="1">
            <a:spLocks/>
          </p:cNvSpPr>
          <p:nvPr/>
        </p:nvSpPr>
        <p:spPr>
          <a:xfrm>
            <a:off x="7252" y="1110603"/>
            <a:ext cx="6444864" cy="3347099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758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Lucida Grande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Font typeface="Arial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Retrieve CSV of Median Home Price &amp; Median Rent for the top 100 most populous US Cities from Zillow dataset. </a:t>
            </a:r>
          </a:p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dirty="0" err="1">
                <a:solidFill>
                  <a:srgbClr val="000000"/>
                </a:solidFill>
              </a:rPr>
              <a:t>WeatherAPI</a:t>
            </a:r>
            <a:r>
              <a:rPr lang="en-US" dirty="0">
                <a:solidFill>
                  <a:srgbClr val="000000"/>
                </a:solidFill>
              </a:rPr>
              <a:t> to retrieve and append Lat/</a:t>
            </a:r>
            <a:r>
              <a:rPr lang="en-US" dirty="0" err="1">
                <a:solidFill>
                  <a:srgbClr val="000000"/>
                </a:solidFill>
              </a:rPr>
              <a:t>Lngs</a:t>
            </a:r>
            <a:endParaRPr lang="en-US" dirty="0">
              <a:solidFill>
                <a:srgbClr val="000000"/>
              </a:solidFill>
            </a:endParaRPr>
          </a:p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dirty="0" err="1">
                <a:solidFill>
                  <a:srgbClr val="000000"/>
                </a:solidFill>
              </a:rPr>
              <a:t>GoogleAPI</a:t>
            </a:r>
            <a:r>
              <a:rPr lang="en-US" dirty="0">
                <a:solidFill>
                  <a:srgbClr val="000000"/>
                </a:solidFill>
              </a:rPr>
              <a:t> to retrieve and append “# of whole foods”</a:t>
            </a:r>
          </a:p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Plot median sale, median rent, and # of whole foods by city and make heatmaps for each. </a:t>
            </a:r>
          </a:p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Plot “# of whole foods” against median sale/rent price</a:t>
            </a:r>
          </a:p>
          <a:p>
            <a:pPr marL="342903" indent="-28575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Look for correlations.</a:t>
            </a:r>
          </a:p>
        </p:txBody>
      </p:sp>
    </p:spTree>
    <p:extLst>
      <p:ext uri="{BB962C8B-B14F-4D97-AF65-F5344CB8AC3E}">
        <p14:creationId xmlns:p14="http://schemas.microsoft.com/office/powerpoint/2010/main" val="256381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084;p62">
            <a:extLst>
              <a:ext uri="{FF2B5EF4-FFF2-40B4-BE49-F238E27FC236}">
                <a16:creationId xmlns:a16="http://schemas.microsoft.com/office/drawing/2014/main" id="{965C63DE-A423-A4BE-4C47-FBD167D85A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600"/>
            <a:ext cx="6390450" cy="27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83;p62">
            <a:extLst>
              <a:ext uri="{FF2B5EF4-FFF2-40B4-BE49-F238E27FC236}">
                <a16:creationId xmlns:a16="http://schemas.microsoft.com/office/drawing/2014/main" id="{B480D326-3E2B-3619-3D25-4BDC8C07066E}"/>
              </a:ext>
            </a:extLst>
          </p:cNvPr>
          <p:cNvSpPr txBox="1">
            <a:spLocks/>
          </p:cNvSpPr>
          <p:nvPr/>
        </p:nvSpPr>
        <p:spPr>
          <a:xfrm>
            <a:off x="2838" y="193968"/>
            <a:ext cx="639045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25"/>
              <a:t>Original Zillow Data - Pulled from Kaggle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308865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091;p63">
            <a:extLst>
              <a:ext uri="{FF2B5EF4-FFF2-40B4-BE49-F238E27FC236}">
                <a16:creationId xmlns:a16="http://schemas.microsoft.com/office/drawing/2014/main" id="{B243A8DD-05CA-8234-5199-F31ED33220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2" y="1606125"/>
            <a:ext cx="7861624" cy="2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90;p63">
            <a:extLst>
              <a:ext uri="{FF2B5EF4-FFF2-40B4-BE49-F238E27FC236}">
                <a16:creationId xmlns:a16="http://schemas.microsoft.com/office/drawing/2014/main" id="{B4B6A5DF-732D-FCCF-03A9-60ACA38548F7}"/>
              </a:ext>
            </a:extLst>
          </p:cNvPr>
          <p:cNvSpPr txBox="1">
            <a:spLocks/>
          </p:cNvSpPr>
          <p:nvPr/>
        </p:nvSpPr>
        <p:spPr>
          <a:xfrm>
            <a:off x="23311" y="127703"/>
            <a:ext cx="478783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5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Use OpenWeather API to Append lat/long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9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098;p64">
            <a:extLst>
              <a:ext uri="{FF2B5EF4-FFF2-40B4-BE49-F238E27FC236}">
                <a16:creationId xmlns:a16="http://schemas.microsoft.com/office/drawing/2014/main" id="{D807BC6E-871E-7BF7-2FAD-50B33DEE35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1" y="1676320"/>
            <a:ext cx="8650099" cy="20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97;p64">
            <a:extLst>
              <a:ext uri="{FF2B5EF4-FFF2-40B4-BE49-F238E27FC236}">
                <a16:creationId xmlns:a16="http://schemas.microsoft.com/office/drawing/2014/main" id="{29A9613A-C1FD-BBA1-CE34-FDEEB930072B}"/>
              </a:ext>
            </a:extLst>
          </p:cNvPr>
          <p:cNvSpPr txBox="1">
            <a:spLocks/>
          </p:cNvSpPr>
          <p:nvPr/>
        </p:nvSpPr>
        <p:spPr>
          <a:xfrm>
            <a:off x="23308" y="127808"/>
            <a:ext cx="514656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5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Use Google Places API to Append Whole Foods</a:t>
            </a:r>
          </a:p>
        </p:txBody>
      </p:sp>
    </p:spTree>
    <p:extLst>
      <p:ext uri="{BB962C8B-B14F-4D97-AF65-F5344CB8AC3E}">
        <p14:creationId xmlns:p14="http://schemas.microsoft.com/office/powerpoint/2010/main" val="391520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05;p65">
            <a:extLst>
              <a:ext uri="{FF2B5EF4-FFF2-40B4-BE49-F238E27FC236}">
                <a16:creationId xmlns:a16="http://schemas.microsoft.com/office/drawing/2014/main" id="{443D6493-C330-9362-4EDD-BD8CC0F037B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" y="991180"/>
            <a:ext cx="7294400" cy="37437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4;p65">
            <a:extLst>
              <a:ext uri="{FF2B5EF4-FFF2-40B4-BE49-F238E27FC236}">
                <a16:creationId xmlns:a16="http://schemas.microsoft.com/office/drawing/2014/main" id="{98C1AC48-20AF-9910-9BDF-61B8BDCAA298}"/>
              </a:ext>
            </a:extLst>
          </p:cNvPr>
          <p:cNvSpPr txBox="1">
            <a:spLocks/>
          </p:cNvSpPr>
          <p:nvPr/>
        </p:nvSpPr>
        <p:spPr>
          <a:xfrm>
            <a:off x="7034" y="0"/>
            <a:ext cx="6499274" cy="9727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257178" rtl="0" eaLnBrk="1" latinLnBrk="0" hangingPunct="1">
              <a:spcBef>
                <a:spcPct val="0"/>
              </a:spcBef>
              <a:buNone/>
              <a:defRPr sz="20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dirty="0"/>
              <a:t>Number of Whole Foods by US City</a:t>
            </a:r>
          </a:p>
        </p:txBody>
      </p:sp>
    </p:spTree>
    <p:extLst>
      <p:ext uri="{BB962C8B-B14F-4D97-AF65-F5344CB8AC3E}">
        <p14:creationId xmlns:p14="http://schemas.microsoft.com/office/powerpoint/2010/main" val="318026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12;p66">
            <a:extLst>
              <a:ext uri="{FF2B5EF4-FFF2-40B4-BE49-F238E27FC236}">
                <a16:creationId xmlns:a16="http://schemas.microsoft.com/office/drawing/2014/main" id="{A9DFE20D-97D5-08A4-6FCA-E6D9BBD6E8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48" y="1061333"/>
            <a:ext cx="7329268" cy="34473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11;p66">
            <a:extLst>
              <a:ext uri="{FF2B5EF4-FFF2-40B4-BE49-F238E27FC236}">
                <a16:creationId xmlns:a16="http://schemas.microsoft.com/office/drawing/2014/main" id="{F2E95081-B267-A3A7-BD3F-D312A96E210F}"/>
              </a:ext>
            </a:extLst>
          </p:cNvPr>
          <p:cNvSpPr txBox="1"/>
          <p:nvPr/>
        </p:nvSpPr>
        <p:spPr>
          <a:xfrm>
            <a:off x="594" y="10205"/>
            <a:ext cx="5087517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Heatmap of Whole Foods</a:t>
            </a:r>
            <a:endParaRPr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8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3" y="3"/>
            <a:ext cx="5087517" cy="1117599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Georgia Tech Boot Camps Reviews | Course Report | Course Report">
            <a:extLst>
              <a:ext uri="{FF2B5EF4-FFF2-40B4-BE49-F238E27FC236}">
                <a16:creationId xmlns:a16="http://schemas.microsoft.com/office/drawing/2014/main" id="{449F3542-65FF-4D68-C881-4B517A3D3B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b="33332"/>
          <a:stretch/>
        </p:blipFill>
        <p:spPr bwMode="auto">
          <a:xfrm>
            <a:off x="6627069" y="133400"/>
            <a:ext cx="2516932" cy="8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18;p67">
            <a:extLst>
              <a:ext uri="{FF2B5EF4-FFF2-40B4-BE49-F238E27FC236}">
                <a16:creationId xmlns:a16="http://schemas.microsoft.com/office/drawing/2014/main" id="{5471E7A9-B4C8-5C49-C57E-77269BCDE7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1953"/>
            <a:ext cx="7966468" cy="37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17;p67">
            <a:extLst>
              <a:ext uri="{FF2B5EF4-FFF2-40B4-BE49-F238E27FC236}">
                <a16:creationId xmlns:a16="http://schemas.microsoft.com/office/drawing/2014/main" id="{39DA557D-EC07-3604-4A5F-6AB13DC9F538}"/>
              </a:ext>
            </a:extLst>
          </p:cNvPr>
          <p:cNvSpPr txBox="1"/>
          <p:nvPr/>
        </p:nvSpPr>
        <p:spPr>
          <a:xfrm>
            <a:off x="-65505" y="-7727"/>
            <a:ext cx="6692574" cy="11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Median Home Sale Price by US City</a:t>
            </a:r>
            <a:endParaRPr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603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1065</TotalTime>
  <Words>314</Words>
  <Application>Microsoft Office PowerPoint</Application>
  <PresentationFormat>On-screen Show (16:9)</PresentationFormat>
  <Paragraphs>49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Lucida Grande</vt:lpstr>
      <vt:lpstr>Roboto Light</vt:lpstr>
      <vt:lpstr>Times New Roman</vt:lpstr>
      <vt:lpstr>Custom Design</vt:lpstr>
      <vt:lpstr>White Main</vt:lpstr>
      <vt:lpstr>Whole foods and housing prices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Shreyashi Mukhopadhyay</cp:lastModifiedBy>
  <cp:revision>146</cp:revision>
  <cp:lastPrinted>2018-02-09T15:31:10Z</cp:lastPrinted>
  <dcterms:created xsi:type="dcterms:W3CDTF">2016-03-09T16:46:53Z</dcterms:created>
  <dcterms:modified xsi:type="dcterms:W3CDTF">2022-06-11T03:20:49Z</dcterms:modified>
</cp:coreProperties>
</file>